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Old Standard TT" panose="020B0604020202020204" charset="0"/>
      <p:regular r:id="rId9"/>
      <p:bold r:id="rId10"/>
      <p: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C52D5B2-ADCA-4B94-A6AB-0702359F6921}">
  <a:tblStyle styleId="{AC52D5B2-ADCA-4B94-A6AB-0702359F692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637c44f283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637c44f283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637c44f283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637c44f283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637c44f283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637c44f283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637c44f283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637c44f283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37c44f283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37c44f283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641934" y="3597500"/>
            <a:ext cx="390300" cy="0"/>
          </a:xfrm>
          <a:prstGeom prst="straightConnector1">
            <a:avLst/>
          </a:prstGeom>
          <a:noFill/>
          <a:ln w="28575" cap="flat" cmpd="sng">
            <a:solidFill>
              <a:schemeClr val="accent1"/>
            </a:solidFill>
            <a:prstDash val="solid"/>
            <a:round/>
            <a:headEnd type="none" w="sm" len="sm"/>
            <a:tailEnd type="none" w="sm" len="sm"/>
          </a:ln>
        </p:spPr>
      </p:cxnSp>
      <p:sp>
        <p:nvSpPr>
          <p:cNvPr id="12" name="Google Shape;12;p2"/>
          <p:cNvSpPr txBox="1">
            <a:spLocks noGrp="1"/>
          </p:cNvSpPr>
          <p:nvPr>
            <p:ph type="ctrTitle"/>
          </p:nvPr>
        </p:nvSpPr>
        <p:spPr>
          <a:xfrm>
            <a:off x="512700" y="1893300"/>
            <a:ext cx="8118600" cy="1522800"/>
          </a:xfrm>
          <a:prstGeom prst="rect">
            <a:avLst/>
          </a:prstGeom>
        </p:spPr>
        <p:txBody>
          <a:bodyPr spcFirstLastPara="1" wrap="square" lIns="91425" tIns="91425" rIns="91425" bIns="91425" anchor="b" anchorCtr="0">
            <a:no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a:endParaRPr/>
          </a:p>
        </p:txBody>
      </p:sp>
      <p:sp>
        <p:nvSpPr>
          <p:cNvPr id="13" name="Google Shape;13;p2"/>
          <p:cNvSpPr txBox="1">
            <a:spLocks noGrp="1"/>
          </p:cNvSpPr>
          <p:nvPr>
            <p:ph type="subTitle" idx="1"/>
          </p:nvPr>
        </p:nvSpPr>
        <p:spPr>
          <a:xfrm>
            <a:off x="512700" y="3840639"/>
            <a:ext cx="8118600" cy="7875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039650"/>
            <a:ext cx="8520600" cy="2106300"/>
          </a:xfrm>
          <a:prstGeom prst="rect">
            <a:avLst/>
          </a:prstGeom>
        </p:spPr>
        <p:txBody>
          <a:bodyPr spcFirstLastPara="1" wrap="square" lIns="91425" tIns="91425" rIns="91425" bIns="91425" anchor="b" anchorCtr="0">
            <a:no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w="28575" cap="flat" cmpd="sng">
            <a:solidFill>
              <a:schemeClr val="lt2"/>
            </a:solidFill>
            <a:prstDash val="solid"/>
            <a:round/>
            <a:headEnd type="none" w="sm" len="sm"/>
            <a:tailEnd type="none" w="sm" len="sm"/>
          </a:ln>
        </p:spPr>
      </p:cxnSp>
      <p:sp>
        <p:nvSpPr>
          <p:cNvPr id="17" name="Google Shape;17;p3"/>
          <p:cNvSpPr txBox="1">
            <a:spLocks noGrp="1"/>
          </p:cNvSpPr>
          <p:nvPr>
            <p:ph type="title"/>
          </p:nvPr>
        </p:nvSpPr>
        <p:spPr>
          <a:xfrm>
            <a:off x="512700" y="1893300"/>
            <a:ext cx="8118600" cy="1522800"/>
          </a:xfrm>
          <a:prstGeom prst="rect">
            <a:avLst/>
          </a:prstGeom>
        </p:spPr>
        <p:txBody>
          <a:bodyPr spcFirstLastPara="1" wrap="square" lIns="91425" tIns="91425" rIns="91425" bIns="91425" anchor="b" anchorCtr="0">
            <a:no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71675"/>
            <a:ext cx="3999900" cy="3397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71675"/>
            <a:ext cx="3999900" cy="3397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a:endParaRPr/>
          </a:p>
        </p:txBody>
      </p:sp>
      <p:sp>
        <p:nvSpPr>
          <p:cNvPr id="38" name="Google Shape;38;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686400" cy="0"/>
          </a:xfrm>
          <a:prstGeom prst="straightConnector1">
            <a:avLst/>
          </a:prstGeom>
          <a:noFill/>
          <a:ln w="19050" cap="flat" cmpd="sng">
            <a:solidFill>
              <a:schemeClr val="lt2"/>
            </a:solidFill>
            <a:prstDash val="solid"/>
            <a:round/>
            <a:headEnd type="none" w="sm" len="sm"/>
            <a:tailEnd type="none" w="sm" len="sm"/>
          </a:ln>
        </p:spPr>
      </p:cxnSp>
      <p:sp>
        <p:nvSpPr>
          <p:cNvPr id="42" name="Google Shape;42;p9"/>
          <p:cNvSpPr txBox="1">
            <a:spLocks noGrp="1"/>
          </p:cNvSpPr>
          <p:nvPr>
            <p:ph type="title"/>
          </p:nvPr>
        </p:nvSpPr>
        <p:spPr>
          <a:xfrm>
            <a:off x="265500" y="1382350"/>
            <a:ext cx="4045200" cy="1333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a:endParaRPr/>
          </a:p>
        </p:txBody>
      </p:sp>
      <p:sp>
        <p:nvSpPr>
          <p:cNvPr id="43" name="Google Shape;43;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accent1"/>
              </a:buClr>
              <a:buSzPts val="1800"/>
              <a:buChar char="●"/>
              <a:defRPr>
                <a:solidFill>
                  <a:schemeClr val="accent1"/>
                </a:solidFill>
              </a:defRPr>
            </a:lvl1pPr>
            <a:lvl2pPr marL="914400" lvl="1" indent="-317500">
              <a:spcBef>
                <a:spcPts val="1600"/>
              </a:spcBef>
              <a:spcAft>
                <a:spcPts val="0"/>
              </a:spcAft>
              <a:buClr>
                <a:schemeClr val="accent1"/>
              </a:buClr>
              <a:buSzPts val="1400"/>
              <a:buChar char="○"/>
              <a:defRPr>
                <a:solidFill>
                  <a:schemeClr val="accent1"/>
                </a:solidFill>
              </a:defRPr>
            </a:lvl2pPr>
            <a:lvl3pPr marL="1371600" lvl="2" indent="-317500">
              <a:spcBef>
                <a:spcPts val="1600"/>
              </a:spcBef>
              <a:spcAft>
                <a:spcPts val="0"/>
              </a:spcAft>
              <a:buClr>
                <a:schemeClr val="accent1"/>
              </a:buClr>
              <a:buSzPts val="1400"/>
              <a:buChar char="■"/>
              <a:defRPr>
                <a:solidFill>
                  <a:schemeClr val="accent1"/>
                </a:solidFill>
              </a:defRPr>
            </a:lvl3pPr>
            <a:lvl4pPr marL="1828800" lvl="3" indent="-317500">
              <a:spcBef>
                <a:spcPts val="1600"/>
              </a:spcBef>
              <a:spcAft>
                <a:spcPts val="0"/>
              </a:spcAft>
              <a:buClr>
                <a:schemeClr val="accent1"/>
              </a:buClr>
              <a:buSzPts val="1400"/>
              <a:buChar char="●"/>
              <a:defRPr>
                <a:solidFill>
                  <a:schemeClr val="accent1"/>
                </a:solidFill>
              </a:defRPr>
            </a:lvl4pPr>
            <a:lvl5pPr marL="2286000" lvl="4" indent="-317500">
              <a:spcBef>
                <a:spcPts val="1600"/>
              </a:spcBef>
              <a:spcAft>
                <a:spcPts val="0"/>
              </a:spcAft>
              <a:buClr>
                <a:schemeClr val="accent1"/>
              </a:buClr>
              <a:buSzPts val="1400"/>
              <a:buChar char="○"/>
              <a:defRPr>
                <a:solidFill>
                  <a:schemeClr val="accent1"/>
                </a:solidFill>
              </a:defRPr>
            </a:lvl5pPr>
            <a:lvl6pPr marL="2743200" lvl="5" indent="-317500">
              <a:spcBef>
                <a:spcPts val="1600"/>
              </a:spcBef>
              <a:spcAft>
                <a:spcPts val="0"/>
              </a:spcAft>
              <a:buClr>
                <a:schemeClr val="accent1"/>
              </a:buClr>
              <a:buSzPts val="1400"/>
              <a:buChar char="■"/>
              <a:defRPr>
                <a:solidFill>
                  <a:schemeClr val="accent1"/>
                </a:solidFill>
              </a:defRPr>
            </a:lvl6pPr>
            <a:lvl7pPr marL="3200400" lvl="6" indent="-317500">
              <a:spcBef>
                <a:spcPts val="1600"/>
              </a:spcBef>
              <a:spcAft>
                <a:spcPts val="0"/>
              </a:spcAft>
              <a:buClr>
                <a:schemeClr val="accent1"/>
              </a:buClr>
              <a:buSzPts val="1400"/>
              <a:buChar char="●"/>
              <a:defRPr>
                <a:solidFill>
                  <a:schemeClr val="accent1"/>
                </a:solidFill>
              </a:defRPr>
            </a:lvl7pPr>
            <a:lvl8pPr marL="3657600" lvl="7" indent="-317500">
              <a:spcBef>
                <a:spcPts val="1600"/>
              </a:spcBef>
              <a:spcAft>
                <a:spcPts val="0"/>
              </a:spcAft>
              <a:buClr>
                <a:schemeClr val="accent1"/>
              </a:buClr>
              <a:buSzPts val="1400"/>
              <a:buChar char="○"/>
              <a:defRPr>
                <a:solidFill>
                  <a:schemeClr val="accent1"/>
                </a:solidFill>
              </a:defRPr>
            </a:lvl8pPr>
            <a:lvl9pPr marL="4114800" lvl="8" indent="-317500">
              <a:spcBef>
                <a:spcPts val="1600"/>
              </a:spcBef>
              <a:spcAft>
                <a:spcPts val="1600"/>
              </a:spcAft>
              <a:buClr>
                <a:schemeClr val="accent1"/>
              </a:buClr>
              <a:buSzPts val="1400"/>
              <a:buChar char="■"/>
              <a:defRPr>
                <a:solidFill>
                  <a:schemeClr val="accent1"/>
                </a:solidFill>
              </a:defRPr>
            </a:lvl9pPr>
          </a:lstStyle>
          <a:p>
            <a:endParaRPr/>
          </a:p>
        </p:txBody>
      </p:sp>
      <p:sp>
        <p:nvSpPr>
          <p:cNvPr id="45" name="Google Shape;45;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8" name="Google Shape;48;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perback">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13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Google Shape;7;p1"/>
          <p:cNvSpPr txBox="1">
            <a:spLocks noGrp="1"/>
          </p:cNvSpPr>
          <p:nvPr>
            <p:ph type="body" idx="1"/>
          </p:nvPr>
        </p:nvSpPr>
        <p:spPr>
          <a:xfrm>
            <a:off x="311700" y="1171600"/>
            <a:ext cx="8520600" cy="3397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marL="914400" lvl="1"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marL="1371600" lvl="2"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marL="1828800" lvl="3"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marL="2286000" lvl="4"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marL="2743200" lvl="5"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marL="3200400" lvl="6"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marL="3657600" lvl="7"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marL="4114800" lvl="8" indent="-3175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2700" y="1893300"/>
            <a:ext cx="8118600" cy="1522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Woodland’s Comprehensive Assessment System</a:t>
            </a:r>
            <a:endParaRPr/>
          </a:p>
        </p:txBody>
      </p:sp>
      <p:sp>
        <p:nvSpPr>
          <p:cNvPr id="60" name="Google Shape;60;p13"/>
          <p:cNvSpPr txBox="1">
            <a:spLocks noGrp="1"/>
          </p:cNvSpPr>
          <p:nvPr>
            <p:ph type="subTitle" idx="1"/>
          </p:nvPr>
        </p:nvSpPr>
        <p:spPr>
          <a:xfrm>
            <a:off x="512700" y="3840639"/>
            <a:ext cx="8118600" cy="78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2019-20 Annual Report to the Board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Policy 2090</a:t>
            </a:r>
            <a:endParaRPr/>
          </a:p>
        </p:txBody>
      </p:sp>
      <p:sp>
        <p:nvSpPr>
          <p:cNvPr id="66" name="Google Shape;66;p1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marR="0" lvl="0" indent="0" algn="l" rtl="0">
              <a:spcBef>
                <a:spcPts val="0"/>
              </a:spcBef>
              <a:spcAft>
                <a:spcPts val="0"/>
              </a:spcAft>
              <a:buNone/>
            </a:pPr>
            <a:r>
              <a:rPr lang="en"/>
              <a:t>Board policy 2090 indicates that we will complete an annual review assessment processes and procedures to determine if the purposes of the evaluation pro­gram are being accomplished. </a:t>
            </a:r>
            <a:endParaRPr/>
          </a:p>
          <a:p>
            <a:pPr marL="0" marR="0" lvl="0" indent="0" algn="l" rtl="0">
              <a:spcBef>
                <a:spcPts val="0"/>
              </a:spcBef>
              <a:spcAft>
                <a:spcPts val="0"/>
              </a:spcAft>
              <a:buNone/>
            </a:pPr>
            <a:endParaRPr/>
          </a:p>
          <a:p>
            <a:pPr marL="0" marR="0" lvl="0" indent="0" algn="l" rtl="0">
              <a:spcBef>
                <a:spcPts val="0"/>
              </a:spcBef>
              <a:spcAft>
                <a:spcPts val="0"/>
              </a:spcAft>
              <a:buNone/>
            </a:pPr>
            <a:r>
              <a:rPr lang="en"/>
              <a:t>This overview will provide a description of Woodland’s comprehensive assessment system and how we use data from these assessments to monitor programs and student learning. </a:t>
            </a:r>
            <a:endParaRPr/>
          </a:p>
          <a:p>
            <a:pPr marL="0" marR="0" lvl="0" indent="0" algn="l" rtl="0">
              <a:spcBef>
                <a:spcPts val="0"/>
              </a:spcBef>
              <a:spcAft>
                <a:spcPts val="0"/>
              </a:spcAft>
              <a:buNone/>
            </a:pPr>
            <a:endParaRPr/>
          </a:p>
          <a:p>
            <a:pPr marL="0" marR="0" lvl="0" indent="0" algn="l" rtl="0">
              <a:spcBef>
                <a:spcPts val="0"/>
              </a:spcBef>
              <a:spcAft>
                <a:spcPts val="0"/>
              </a:spcAft>
              <a:buNone/>
            </a:pPr>
            <a:endParaRPr sz="1400"/>
          </a:p>
          <a:p>
            <a:pPr marL="0" marR="0" lvl="0" indent="0" algn="l" rtl="0">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65625" y="-84675"/>
            <a:ext cx="8520600" cy="313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Types of</a:t>
            </a:r>
            <a:r>
              <a:rPr lang="en"/>
              <a:t> </a:t>
            </a:r>
            <a:r>
              <a:rPr lang="en" sz="2400"/>
              <a:t>Assessment</a:t>
            </a:r>
            <a:endParaRPr sz="2400"/>
          </a:p>
        </p:txBody>
      </p:sp>
      <p:graphicFrame>
        <p:nvGraphicFramePr>
          <p:cNvPr id="72" name="Google Shape;72;p15"/>
          <p:cNvGraphicFramePr/>
          <p:nvPr/>
        </p:nvGraphicFramePr>
        <p:xfrm>
          <a:off x="365625" y="486850"/>
          <a:ext cx="8586600" cy="4398815"/>
        </p:xfrm>
        <a:graphic>
          <a:graphicData uri="http://schemas.openxmlformats.org/drawingml/2006/table">
            <a:tbl>
              <a:tblPr>
                <a:noFill/>
                <a:tableStyleId>{AC52D5B2-ADCA-4B94-A6AB-0702359F6921}</a:tableStyleId>
              </a:tblPr>
              <a:tblGrid>
                <a:gridCol w="1164175">
                  <a:extLst>
                    <a:ext uri="{9D8B030D-6E8A-4147-A177-3AD203B41FA5}">
                      <a16:colId xmlns:a16="http://schemas.microsoft.com/office/drawing/2014/main" val="20000"/>
                    </a:ext>
                  </a:extLst>
                </a:gridCol>
                <a:gridCol w="3090300">
                  <a:extLst>
                    <a:ext uri="{9D8B030D-6E8A-4147-A177-3AD203B41FA5}">
                      <a16:colId xmlns:a16="http://schemas.microsoft.com/office/drawing/2014/main" val="20001"/>
                    </a:ext>
                  </a:extLst>
                </a:gridCol>
                <a:gridCol w="4332125">
                  <a:extLst>
                    <a:ext uri="{9D8B030D-6E8A-4147-A177-3AD203B41FA5}">
                      <a16:colId xmlns:a16="http://schemas.microsoft.com/office/drawing/2014/main" val="20002"/>
                    </a:ext>
                  </a:extLst>
                </a:gridCol>
              </a:tblGrid>
              <a:tr h="837425">
                <a:tc>
                  <a:txBody>
                    <a:bodyPr/>
                    <a:lstStyle/>
                    <a:p>
                      <a:pPr marL="0" lvl="0" indent="0" algn="l" rtl="0">
                        <a:lnSpc>
                          <a:spcPct val="100000"/>
                        </a:lnSpc>
                        <a:spcBef>
                          <a:spcPts val="0"/>
                        </a:spcBef>
                        <a:spcAft>
                          <a:spcPts val="0"/>
                        </a:spcAft>
                        <a:buNone/>
                      </a:pPr>
                      <a:r>
                        <a:rPr lang="en">
                          <a:latin typeface="Old Standard TT"/>
                          <a:ea typeface="Old Standard TT"/>
                          <a:cs typeface="Old Standard TT"/>
                          <a:sym typeface="Old Standard TT"/>
                        </a:rPr>
                        <a:t>Diagnostic</a:t>
                      </a:r>
                      <a:endParaRPr>
                        <a:latin typeface="Old Standard TT"/>
                        <a:ea typeface="Old Standard TT"/>
                        <a:cs typeface="Old Standard TT"/>
                        <a:sym typeface="Old Standard TT"/>
                      </a:endParaRPr>
                    </a:p>
                  </a:txBody>
                  <a:tcPr marL="91425" marR="91425" marT="91425" marB="91425"/>
                </a:tc>
                <a:tc>
                  <a:txBody>
                    <a:bodyPr/>
                    <a:lstStyle/>
                    <a:p>
                      <a:pPr marL="0" marR="0" lvl="0" indent="0" algn="l" rtl="0">
                        <a:lnSpc>
                          <a:spcPct val="100000"/>
                        </a:lnSpc>
                        <a:spcBef>
                          <a:spcPts val="0"/>
                        </a:spcBef>
                        <a:spcAft>
                          <a:spcPts val="0"/>
                        </a:spcAft>
                        <a:buNone/>
                      </a:pPr>
                      <a:r>
                        <a:rPr lang="en" sz="1100">
                          <a:solidFill>
                            <a:schemeClr val="dk1"/>
                          </a:solidFill>
                          <a:latin typeface="Old Standard TT"/>
                          <a:ea typeface="Old Standard TT"/>
                          <a:cs typeface="Old Standard TT"/>
                          <a:sym typeface="Old Standard TT"/>
                        </a:rPr>
                        <a:t>Assessments that help identify students’ current knowledge of a subject, their skill sets and capabilities, and to clarify misconceptions before teaching takes place.</a:t>
                      </a:r>
                      <a:endParaRPr>
                        <a:latin typeface="Old Standard TT"/>
                        <a:ea typeface="Old Standard TT"/>
                        <a:cs typeface="Old Standard TT"/>
                        <a:sym typeface="Old Standard TT"/>
                      </a:endParaRPr>
                    </a:p>
                  </a:txBody>
                  <a:tcPr marL="91425" marR="91425" marT="91425" marB="91425"/>
                </a:tc>
                <a:tc>
                  <a:txBody>
                    <a:bodyPr/>
                    <a:lstStyle/>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Washington Kindergarten Inventory of Developing Skills</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Acadience</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I-Ready</a:t>
                      </a:r>
                      <a:endParaRPr sz="1100">
                        <a:latin typeface="Old Standard TT"/>
                        <a:ea typeface="Old Standard TT"/>
                        <a:cs typeface="Old Standard TT"/>
                        <a:sym typeface="Old Standard TT"/>
                      </a:endParaRPr>
                    </a:p>
                    <a:p>
                      <a:pPr marL="457200" lvl="0" indent="-298450" algn="l" rtl="0">
                        <a:spcBef>
                          <a:spcPts val="0"/>
                        </a:spcBef>
                        <a:spcAft>
                          <a:spcPts val="0"/>
                        </a:spcAft>
                        <a:buClr>
                          <a:schemeClr val="dk1"/>
                        </a:buClr>
                        <a:buSzPts val="1100"/>
                        <a:buFont typeface="Old Standard TT"/>
                        <a:buChar char="●"/>
                      </a:pPr>
                      <a:r>
                        <a:rPr lang="en" sz="1100">
                          <a:solidFill>
                            <a:schemeClr val="dk1"/>
                          </a:solidFill>
                          <a:latin typeface="Old Standard TT"/>
                          <a:ea typeface="Old Standard TT"/>
                          <a:cs typeface="Old Standard TT"/>
                          <a:sym typeface="Old Standard TT"/>
                        </a:rPr>
                        <a:t>Cognitive Ability Tests (CogAT)</a:t>
                      </a:r>
                      <a:endParaRPr sz="1100">
                        <a:latin typeface="Old Standard TT"/>
                        <a:ea typeface="Old Standard TT"/>
                        <a:cs typeface="Old Standard TT"/>
                        <a:sym typeface="Old Standard TT"/>
                      </a:endParaRPr>
                    </a:p>
                  </a:txBody>
                  <a:tcPr marL="91425" marR="91425" marT="91425" marB="91425"/>
                </a:tc>
                <a:extLst>
                  <a:ext uri="{0D108BD9-81ED-4DB2-BD59-A6C34878D82A}">
                    <a16:rowId xmlns:a16="http://schemas.microsoft.com/office/drawing/2014/main" val="10000"/>
                  </a:ext>
                </a:extLst>
              </a:tr>
              <a:tr h="1168025">
                <a:tc>
                  <a:txBody>
                    <a:bodyPr/>
                    <a:lstStyle/>
                    <a:p>
                      <a:pPr marL="0" lvl="0" indent="0" algn="l" rtl="0">
                        <a:lnSpc>
                          <a:spcPct val="100000"/>
                        </a:lnSpc>
                        <a:spcBef>
                          <a:spcPts val="0"/>
                        </a:spcBef>
                        <a:spcAft>
                          <a:spcPts val="0"/>
                        </a:spcAft>
                        <a:buNone/>
                      </a:pPr>
                      <a:r>
                        <a:rPr lang="en">
                          <a:latin typeface="Old Standard TT"/>
                          <a:ea typeface="Old Standard TT"/>
                          <a:cs typeface="Old Standard TT"/>
                          <a:sym typeface="Old Standard TT"/>
                        </a:rPr>
                        <a:t>Formative</a:t>
                      </a:r>
                      <a:endParaRPr>
                        <a:latin typeface="Old Standard TT"/>
                        <a:ea typeface="Old Standard TT"/>
                        <a:cs typeface="Old Standard TT"/>
                        <a:sym typeface="Old Standard TT"/>
                      </a:endParaRPr>
                    </a:p>
                  </a:txBody>
                  <a:tcPr marL="91425" marR="91425" marT="91425" marB="91425"/>
                </a:tc>
                <a:tc>
                  <a:txBody>
                    <a:bodyPr/>
                    <a:lstStyle/>
                    <a:p>
                      <a:pPr marL="0" marR="0" lvl="0" indent="0" algn="l" rtl="0">
                        <a:lnSpc>
                          <a:spcPct val="100000"/>
                        </a:lnSpc>
                        <a:spcBef>
                          <a:spcPts val="0"/>
                        </a:spcBef>
                        <a:spcAft>
                          <a:spcPts val="0"/>
                        </a:spcAft>
                        <a:buNone/>
                      </a:pPr>
                      <a:r>
                        <a:rPr lang="en" sz="1100">
                          <a:solidFill>
                            <a:schemeClr val="dk1"/>
                          </a:solidFill>
                          <a:latin typeface="Old Standard TT"/>
                          <a:ea typeface="Old Standard TT"/>
                          <a:cs typeface="Old Standard TT"/>
                          <a:sym typeface="Old Standard TT"/>
                        </a:rPr>
                        <a:t> Assessments that provide feedback and information during the instructional process, while learning is taking place, and while learning is occurring.  Formative assessment measures student progress but it can also assess the progress of the instructor.</a:t>
                      </a:r>
                      <a:endParaRPr>
                        <a:latin typeface="Old Standard TT"/>
                        <a:ea typeface="Old Standard TT"/>
                        <a:cs typeface="Old Standard TT"/>
                        <a:sym typeface="Old Standard TT"/>
                      </a:endParaRPr>
                    </a:p>
                  </a:txBody>
                  <a:tcPr marL="91425" marR="91425" marT="91425" marB="91425"/>
                </a:tc>
                <a:tc>
                  <a:txBody>
                    <a:bodyPr/>
                    <a:lstStyle/>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Independent Reading Level Assessments (IRLA)</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Classroom Based Assessments (CBAs)</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Curriculum Based Assessments</a:t>
                      </a:r>
                      <a:endParaRPr sz="1100">
                        <a:latin typeface="Old Standard TT"/>
                        <a:ea typeface="Old Standard TT"/>
                        <a:cs typeface="Old Standard TT"/>
                        <a:sym typeface="Old Standard TT"/>
                      </a:endParaRPr>
                    </a:p>
                    <a:p>
                      <a:pPr marL="0" lvl="0" indent="0" algn="l" rtl="0">
                        <a:lnSpc>
                          <a:spcPct val="100000"/>
                        </a:lnSpc>
                        <a:spcBef>
                          <a:spcPts val="0"/>
                        </a:spcBef>
                        <a:spcAft>
                          <a:spcPts val="0"/>
                        </a:spcAft>
                        <a:buNone/>
                      </a:pPr>
                      <a:endParaRPr sz="1100">
                        <a:latin typeface="Old Standard TT"/>
                        <a:ea typeface="Old Standard TT"/>
                        <a:cs typeface="Old Standard TT"/>
                        <a:sym typeface="Old Standard TT"/>
                      </a:endParaRPr>
                    </a:p>
                  </a:txBody>
                  <a:tcPr marL="91425" marR="91425" marT="91425" marB="91425"/>
                </a:tc>
                <a:extLst>
                  <a:ext uri="{0D108BD9-81ED-4DB2-BD59-A6C34878D82A}">
                    <a16:rowId xmlns:a16="http://schemas.microsoft.com/office/drawing/2014/main" val="10001"/>
                  </a:ext>
                </a:extLst>
              </a:tr>
              <a:tr h="1168025">
                <a:tc>
                  <a:txBody>
                    <a:bodyPr/>
                    <a:lstStyle/>
                    <a:p>
                      <a:pPr marL="0" lvl="0" indent="0" algn="l" rtl="0">
                        <a:lnSpc>
                          <a:spcPct val="100000"/>
                        </a:lnSpc>
                        <a:spcBef>
                          <a:spcPts val="0"/>
                        </a:spcBef>
                        <a:spcAft>
                          <a:spcPts val="0"/>
                        </a:spcAft>
                        <a:buNone/>
                      </a:pPr>
                      <a:r>
                        <a:rPr lang="en">
                          <a:latin typeface="Old Standard TT"/>
                          <a:ea typeface="Old Standard TT"/>
                          <a:cs typeface="Old Standard TT"/>
                          <a:sym typeface="Old Standard TT"/>
                        </a:rPr>
                        <a:t>Summative</a:t>
                      </a:r>
                      <a:endParaRPr>
                        <a:latin typeface="Old Standard TT"/>
                        <a:ea typeface="Old Standard TT"/>
                        <a:cs typeface="Old Standard TT"/>
                        <a:sym typeface="Old Standard TT"/>
                      </a:endParaRPr>
                    </a:p>
                  </a:txBody>
                  <a:tcPr marL="91425" marR="91425" marT="91425" marB="91425"/>
                </a:tc>
                <a:tc>
                  <a:txBody>
                    <a:bodyPr/>
                    <a:lstStyle/>
                    <a:p>
                      <a:pPr marL="0" marR="0" lvl="0" indent="0" algn="l" rtl="0">
                        <a:lnSpc>
                          <a:spcPct val="100000"/>
                        </a:lnSpc>
                        <a:spcBef>
                          <a:spcPts val="0"/>
                        </a:spcBef>
                        <a:spcAft>
                          <a:spcPts val="0"/>
                        </a:spcAft>
                        <a:buNone/>
                      </a:pPr>
                      <a:r>
                        <a:rPr lang="en" sz="1100">
                          <a:solidFill>
                            <a:schemeClr val="dk1"/>
                          </a:solidFill>
                          <a:latin typeface="Old Standard TT"/>
                          <a:ea typeface="Old Standard TT"/>
                          <a:cs typeface="Old Standard TT"/>
                          <a:sym typeface="Old Standard TT"/>
                        </a:rPr>
                        <a:t>Assessments that take place after the learning has been completed and provides information and feedback that sums up the teaching and learning process.</a:t>
                      </a:r>
                      <a:endParaRPr>
                        <a:latin typeface="Old Standard TT"/>
                        <a:ea typeface="Old Standard TT"/>
                        <a:cs typeface="Old Standard TT"/>
                        <a:sym typeface="Old Standard TT"/>
                      </a:endParaRPr>
                    </a:p>
                  </a:txBody>
                  <a:tcPr marL="91425" marR="91425" marT="91425" marB="91425"/>
                </a:tc>
                <a:tc>
                  <a:txBody>
                    <a:bodyPr/>
                    <a:lstStyle/>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Smarter Balanced Assessments (SBA)</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English Language Proficiency Assessment (ELPA)</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Washington Comprehensive Assessment of Science (WCAS)</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Washington Assessments for Students with Cognitive Abilities (WA-AIM)</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Common Assessments (Finals)</a:t>
                      </a:r>
                      <a:endParaRPr sz="1100">
                        <a:latin typeface="Old Standard TT"/>
                        <a:ea typeface="Old Standard TT"/>
                        <a:cs typeface="Old Standard TT"/>
                        <a:sym typeface="Old Standard TT"/>
                      </a:endParaRPr>
                    </a:p>
                  </a:txBody>
                  <a:tcPr marL="91425" marR="91425" marT="91425" marB="91425"/>
                </a:tc>
                <a:extLst>
                  <a:ext uri="{0D108BD9-81ED-4DB2-BD59-A6C34878D82A}">
                    <a16:rowId xmlns:a16="http://schemas.microsoft.com/office/drawing/2014/main" val="10002"/>
                  </a:ext>
                </a:extLst>
              </a:tr>
              <a:tr h="1168025">
                <a:tc>
                  <a:txBody>
                    <a:bodyPr/>
                    <a:lstStyle/>
                    <a:p>
                      <a:pPr marL="0" lvl="0" indent="0" algn="l" rtl="0">
                        <a:lnSpc>
                          <a:spcPct val="100000"/>
                        </a:lnSpc>
                        <a:spcBef>
                          <a:spcPts val="0"/>
                        </a:spcBef>
                        <a:spcAft>
                          <a:spcPts val="0"/>
                        </a:spcAft>
                        <a:buNone/>
                      </a:pPr>
                      <a:r>
                        <a:rPr lang="en">
                          <a:latin typeface="Old Standard TT"/>
                          <a:ea typeface="Old Standard TT"/>
                          <a:cs typeface="Old Standard TT"/>
                          <a:sym typeface="Old Standard TT"/>
                        </a:rPr>
                        <a:t>Other</a:t>
                      </a:r>
                      <a:endParaRPr>
                        <a:latin typeface="Old Standard TT"/>
                        <a:ea typeface="Old Standard TT"/>
                        <a:cs typeface="Old Standard TT"/>
                        <a:sym typeface="Old Standard TT"/>
                      </a:endParaRPr>
                    </a:p>
                  </a:txBody>
                  <a:tcPr marL="91425" marR="91425" marT="91425" marB="91425"/>
                </a:tc>
                <a:tc>
                  <a:txBody>
                    <a:bodyPr/>
                    <a:lstStyle/>
                    <a:p>
                      <a:pPr marL="0" marR="0" lvl="0" indent="0" algn="l" rtl="0">
                        <a:lnSpc>
                          <a:spcPct val="100000"/>
                        </a:lnSpc>
                        <a:spcBef>
                          <a:spcPts val="0"/>
                        </a:spcBef>
                        <a:spcAft>
                          <a:spcPts val="0"/>
                        </a:spcAft>
                        <a:buNone/>
                      </a:pPr>
                      <a:r>
                        <a:rPr lang="en" sz="1100">
                          <a:solidFill>
                            <a:schemeClr val="dk1"/>
                          </a:solidFill>
                          <a:latin typeface="Old Standard TT"/>
                          <a:ea typeface="Old Standard TT"/>
                          <a:cs typeface="Old Standard TT"/>
                          <a:sym typeface="Old Standard TT"/>
                        </a:rPr>
                        <a:t>Intelligence Tests </a:t>
                      </a:r>
                      <a:endParaRPr sz="1100">
                        <a:solidFill>
                          <a:schemeClr val="dk1"/>
                        </a:solidFill>
                        <a:latin typeface="Old Standard TT"/>
                        <a:ea typeface="Old Standard TT"/>
                        <a:cs typeface="Old Standard TT"/>
                        <a:sym typeface="Old Standard TT"/>
                      </a:endParaRPr>
                    </a:p>
                    <a:p>
                      <a:pPr marL="0" marR="0" lvl="0" indent="0" algn="l" rtl="0">
                        <a:lnSpc>
                          <a:spcPct val="100000"/>
                        </a:lnSpc>
                        <a:spcBef>
                          <a:spcPts val="0"/>
                        </a:spcBef>
                        <a:spcAft>
                          <a:spcPts val="0"/>
                        </a:spcAft>
                        <a:buNone/>
                      </a:pPr>
                      <a:r>
                        <a:rPr lang="en" sz="1100">
                          <a:solidFill>
                            <a:schemeClr val="dk1"/>
                          </a:solidFill>
                          <a:latin typeface="Old Standard TT"/>
                          <a:ea typeface="Old Standard TT"/>
                          <a:cs typeface="Old Standard TT"/>
                          <a:sym typeface="Old Standard TT"/>
                        </a:rPr>
                        <a:t>Behavior Inventories</a:t>
                      </a:r>
                      <a:endParaRPr sz="1100">
                        <a:solidFill>
                          <a:schemeClr val="dk1"/>
                        </a:solidFill>
                        <a:latin typeface="Old Standard TT"/>
                        <a:ea typeface="Old Standard TT"/>
                        <a:cs typeface="Old Standard TT"/>
                        <a:sym typeface="Old Standard TT"/>
                      </a:endParaRPr>
                    </a:p>
                    <a:p>
                      <a:pPr marL="0" marR="0" lvl="0" indent="0" algn="l" rtl="0">
                        <a:lnSpc>
                          <a:spcPct val="100000"/>
                        </a:lnSpc>
                        <a:spcBef>
                          <a:spcPts val="0"/>
                        </a:spcBef>
                        <a:spcAft>
                          <a:spcPts val="0"/>
                        </a:spcAft>
                        <a:buNone/>
                      </a:pPr>
                      <a:r>
                        <a:rPr lang="en" sz="1100">
                          <a:solidFill>
                            <a:schemeClr val="dk1"/>
                          </a:solidFill>
                          <a:latin typeface="Old Standard TT"/>
                          <a:ea typeface="Old Standard TT"/>
                          <a:cs typeface="Old Standard TT"/>
                          <a:sym typeface="Old Standard TT"/>
                        </a:rPr>
                        <a:t>Dyslexia Screeners</a:t>
                      </a:r>
                      <a:endParaRPr sz="1100">
                        <a:solidFill>
                          <a:schemeClr val="dk1"/>
                        </a:solidFill>
                        <a:latin typeface="Old Standard TT"/>
                        <a:ea typeface="Old Standard TT"/>
                        <a:cs typeface="Old Standard TT"/>
                        <a:sym typeface="Old Standard TT"/>
                      </a:endParaRPr>
                    </a:p>
                    <a:p>
                      <a:pPr marL="0" marR="0" lvl="0" indent="0" algn="l" rtl="0">
                        <a:lnSpc>
                          <a:spcPct val="100000"/>
                        </a:lnSpc>
                        <a:spcBef>
                          <a:spcPts val="0"/>
                        </a:spcBef>
                        <a:spcAft>
                          <a:spcPts val="0"/>
                        </a:spcAft>
                        <a:buNone/>
                      </a:pPr>
                      <a:r>
                        <a:rPr lang="en" sz="1100">
                          <a:solidFill>
                            <a:schemeClr val="dk1"/>
                          </a:solidFill>
                          <a:latin typeface="Old Standard TT"/>
                          <a:ea typeface="Old Standard TT"/>
                          <a:cs typeface="Old Standard TT"/>
                          <a:sym typeface="Old Standard TT"/>
                        </a:rPr>
                        <a:t>Special Education Tools</a:t>
                      </a:r>
                      <a:endParaRPr sz="1100">
                        <a:solidFill>
                          <a:schemeClr val="dk1"/>
                        </a:solidFill>
                        <a:latin typeface="Old Standard TT"/>
                        <a:ea typeface="Old Standard TT"/>
                        <a:cs typeface="Old Standard TT"/>
                        <a:sym typeface="Old Standard TT"/>
                      </a:endParaRPr>
                    </a:p>
                  </a:txBody>
                  <a:tcPr marL="91425" marR="91425" marT="91425" marB="91425"/>
                </a:tc>
                <a:tc>
                  <a:txBody>
                    <a:bodyPr/>
                    <a:lstStyle/>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Cognitive Ability Tests (CogAT)</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Behavior Assessment for Children (BASC)</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Acadience</a:t>
                      </a:r>
                      <a:endParaRPr sz="1100">
                        <a:latin typeface="Old Standard TT"/>
                        <a:ea typeface="Old Standard TT"/>
                        <a:cs typeface="Old Standard TT"/>
                        <a:sym typeface="Old Standard TT"/>
                      </a:endParaRPr>
                    </a:p>
                    <a:p>
                      <a:pPr marL="457200" lvl="0" indent="-298450" algn="l" rtl="0">
                        <a:lnSpc>
                          <a:spcPct val="100000"/>
                        </a:lnSpc>
                        <a:spcBef>
                          <a:spcPts val="0"/>
                        </a:spcBef>
                        <a:spcAft>
                          <a:spcPts val="0"/>
                        </a:spcAft>
                        <a:buSzPts val="1100"/>
                        <a:buFont typeface="Old Standard TT"/>
                        <a:buChar char="●"/>
                      </a:pPr>
                      <a:r>
                        <a:rPr lang="en" sz="1100">
                          <a:latin typeface="Old Standard TT"/>
                          <a:ea typeface="Old Standard TT"/>
                          <a:cs typeface="Old Standard TT"/>
                          <a:sym typeface="Old Standard TT"/>
                        </a:rPr>
                        <a:t>Woodcock Johnson</a:t>
                      </a:r>
                      <a:endParaRPr sz="1100">
                        <a:latin typeface="Old Standard TT"/>
                        <a:ea typeface="Old Standard TT"/>
                        <a:cs typeface="Old Standard TT"/>
                        <a:sym typeface="Old Standard TT"/>
                      </a:endParaRPr>
                    </a:p>
                    <a:p>
                      <a:pPr marL="457200" lvl="0" indent="-298450" algn="l" rtl="0">
                        <a:spcBef>
                          <a:spcPts val="0"/>
                        </a:spcBef>
                        <a:spcAft>
                          <a:spcPts val="0"/>
                        </a:spcAft>
                        <a:buSzPts val="1100"/>
                        <a:buFont typeface="Old Standard TT"/>
                        <a:buChar char="●"/>
                      </a:pPr>
                      <a:r>
                        <a:rPr lang="en" sz="1000">
                          <a:solidFill>
                            <a:schemeClr val="dk1"/>
                          </a:solidFill>
                          <a:latin typeface="Old Standard TT"/>
                          <a:ea typeface="Old Standard TT"/>
                          <a:cs typeface="Old Standard TT"/>
                          <a:sym typeface="Old Standard TT"/>
                        </a:rPr>
                        <a:t>Wechsler Intelligence Scale for Children (WISC)</a:t>
                      </a:r>
                      <a:endParaRPr sz="1100">
                        <a:latin typeface="Old Standard TT"/>
                        <a:ea typeface="Old Standard TT"/>
                        <a:cs typeface="Old Standard TT"/>
                        <a:sym typeface="Old Standard TT"/>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39925" y="268075"/>
            <a:ext cx="8520600" cy="313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 Types of Data Use</a:t>
            </a:r>
            <a:endParaRPr sz="2400"/>
          </a:p>
        </p:txBody>
      </p:sp>
      <p:graphicFrame>
        <p:nvGraphicFramePr>
          <p:cNvPr id="78" name="Google Shape;78;p16"/>
          <p:cNvGraphicFramePr/>
          <p:nvPr/>
        </p:nvGraphicFramePr>
        <p:xfrm>
          <a:off x="480775" y="825550"/>
          <a:ext cx="8191500" cy="4168500"/>
        </p:xfrm>
        <a:graphic>
          <a:graphicData uri="http://schemas.openxmlformats.org/drawingml/2006/table">
            <a:tbl>
              <a:tblPr>
                <a:noFill/>
                <a:tableStyleId>{AC52D5B2-ADCA-4B94-A6AB-0702359F6921}</a:tableStyleId>
              </a:tblPr>
              <a:tblGrid>
                <a:gridCol w="1837550">
                  <a:extLst>
                    <a:ext uri="{9D8B030D-6E8A-4147-A177-3AD203B41FA5}">
                      <a16:colId xmlns:a16="http://schemas.microsoft.com/office/drawing/2014/main" val="20000"/>
                    </a:ext>
                  </a:extLst>
                </a:gridCol>
                <a:gridCol w="2221150">
                  <a:extLst>
                    <a:ext uri="{9D8B030D-6E8A-4147-A177-3AD203B41FA5}">
                      <a16:colId xmlns:a16="http://schemas.microsoft.com/office/drawing/2014/main" val="20001"/>
                    </a:ext>
                  </a:extLst>
                </a:gridCol>
                <a:gridCol w="4132800">
                  <a:extLst>
                    <a:ext uri="{9D8B030D-6E8A-4147-A177-3AD203B41FA5}">
                      <a16:colId xmlns:a16="http://schemas.microsoft.com/office/drawing/2014/main" val="20002"/>
                    </a:ext>
                  </a:extLst>
                </a:gridCol>
              </a:tblGrid>
              <a:tr h="734000">
                <a:tc>
                  <a:txBody>
                    <a:bodyPr/>
                    <a:lstStyle/>
                    <a:p>
                      <a:pPr marL="0" lvl="0" indent="0" algn="l" rtl="0">
                        <a:lnSpc>
                          <a:spcPct val="100000"/>
                        </a:lnSpc>
                        <a:spcBef>
                          <a:spcPts val="0"/>
                        </a:spcBef>
                        <a:spcAft>
                          <a:spcPts val="0"/>
                        </a:spcAft>
                        <a:buNone/>
                      </a:pPr>
                      <a:r>
                        <a:rPr lang="en">
                          <a:latin typeface="Old Standard TT"/>
                          <a:ea typeface="Old Standard TT"/>
                          <a:cs typeface="Old Standard TT"/>
                          <a:sym typeface="Old Standard TT"/>
                        </a:rPr>
                        <a:t>Diagnostic</a:t>
                      </a:r>
                      <a:endParaRPr>
                        <a:latin typeface="Old Standard TT"/>
                        <a:ea typeface="Old Standard TT"/>
                        <a:cs typeface="Old Standard TT"/>
                        <a:sym typeface="Old Standard TT"/>
                      </a:endParaRPr>
                    </a:p>
                  </a:txBody>
                  <a:tcPr marL="91425" marR="91425" marT="91425" marB="91425"/>
                </a:tc>
                <a:tc gridSpan="2">
                  <a:txBody>
                    <a:bodyPr/>
                    <a:lstStyle/>
                    <a:p>
                      <a:pPr marL="0" lvl="0" indent="0" algn="l" rtl="0">
                        <a:spcBef>
                          <a:spcPts val="0"/>
                        </a:spcBef>
                        <a:spcAft>
                          <a:spcPts val="0"/>
                        </a:spcAft>
                        <a:buClr>
                          <a:schemeClr val="dk1"/>
                        </a:buClr>
                        <a:buSzPts val="1100"/>
                        <a:buFont typeface="Arial"/>
                        <a:buNone/>
                      </a:pPr>
                      <a:r>
                        <a:rPr lang="en" sz="1200">
                          <a:solidFill>
                            <a:schemeClr val="dk1"/>
                          </a:solidFill>
                          <a:latin typeface="Old Standard TT"/>
                          <a:ea typeface="Old Standard TT"/>
                          <a:cs typeface="Old Standard TT"/>
                          <a:sym typeface="Old Standard TT"/>
                        </a:rPr>
                        <a:t>Results help teachers make informed decisions about whole class, small group, and individual instruction. The data offers teachers actionable information they can use to design instruction.</a:t>
                      </a:r>
                      <a:endParaRPr sz="1200">
                        <a:solidFill>
                          <a:schemeClr val="dk1"/>
                        </a:solidFill>
                        <a:latin typeface="Old Standard TT"/>
                        <a:ea typeface="Old Standard TT"/>
                        <a:cs typeface="Old Standard TT"/>
                        <a:sym typeface="Old Standard TT"/>
                      </a:endParaRPr>
                    </a:p>
                    <a:p>
                      <a:pPr marL="0" lvl="0" indent="0" algn="l" rtl="0">
                        <a:spcBef>
                          <a:spcPts val="0"/>
                        </a:spcBef>
                        <a:spcAft>
                          <a:spcPts val="0"/>
                        </a:spcAft>
                        <a:buClr>
                          <a:schemeClr val="dk1"/>
                        </a:buClr>
                        <a:buSzPts val="1100"/>
                        <a:buFont typeface="Arial"/>
                        <a:buNone/>
                      </a:pPr>
                      <a:r>
                        <a:rPr lang="en" sz="1200">
                          <a:solidFill>
                            <a:schemeClr val="dk1"/>
                          </a:solidFill>
                          <a:latin typeface="Old Standard TT"/>
                          <a:ea typeface="Old Standard TT"/>
                          <a:cs typeface="Old Standard TT"/>
                          <a:sym typeface="Old Standard TT"/>
                        </a:rPr>
                        <a:t>If particular students demonstrate deficiencies or weak growth, teams work together to discuss interventions and supports that will ensure each student meets end of grade targets.</a:t>
                      </a:r>
                      <a:endParaRPr sz="1200">
                        <a:latin typeface="Old Standard TT"/>
                        <a:ea typeface="Old Standard TT"/>
                        <a:cs typeface="Old Standard TT"/>
                        <a:sym typeface="Old Standard TT"/>
                      </a:endParaRPr>
                    </a:p>
                  </a:txBody>
                  <a:tcPr marL="91425" marR="91425" marT="91425" marB="91425"/>
                </a:tc>
                <a:tc hMerge="1">
                  <a:txBody>
                    <a:bodyPr/>
                    <a:lstStyle/>
                    <a:p>
                      <a:endParaRPr lang="en-US"/>
                    </a:p>
                  </a:txBody>
                  <a:tcPr/>
                </a:tc>
                <a:extLst>
                  <a:ext uri="{0D108BD9-81ED-4DB2-BD59-A6C34878D82A}">
                    <a16:rowId xmlns:a16="http://schemas.microsoft.com/office/drawing/2014/main" val="10000"/>
                  </a:ext>
                </a:extLst>
              </a:tr>
              <a:tr h="1023750">
                <a:tc>
                  <a:txBody>
                    <a:bodyPr/>
                    <a:lstStyle/>
                    <a:p>
                      <a:pPr marL="0" lvl="0" indent="0" algn="l" rtl="0">
                        <a:lnSpc>
                          <a:spcPct val="100000"/>
                        </a:lnSpc>
                        <a:spcBef>
                          <a:spcPts val="0"/>
                        </a:spcBef>
                        <a:spcAft>
                          <a:spcPts val="0"/>
                        </a:spcAft>
                        <a:buNone/>
                      </a:pPr>
                      <a:r>
                        <a:rPr lang="en">
                          <a:latin typeface="Old Standard TT"/>
                          <a:ea typeface="Old Standard TT"/>
                          <a:cs typeface="Old Standard TT"/>
                          <a:sym typeface="Old Standard TT"/>
                        </a:rPr>
                        <a:t>Formative</a:t>
                      </a:r>
                      <a:endParaRPr>
                        <a:latin typeface="Old Standard TT"/>
                        <a:ea typeface="Old Standard TT"/>
                        <a:cs typeface="Old Standard TT"/>
                        <a:sym typeface="Old Standard TT"/>
                      </a:endParaRPr>
                    </a:p>
                  </a:txBody>
                  <a:tcPr marL="91425" marR="91425" marT="91425" marB="91425"/>
                </a:tc>
                <a:tc gridSpan="2">
                  <a:txBody>
                    <a:bodyPr/>
                    <a:lstStyle/>
                    <a:p>
                      <a:pPr marL="0" marR="0" lvl="0" indent="0" algn="l" rtl="0">
                        <a:spcBef>
                          <a:spcPts val="0"/>
                        </a:spcBef>
                        <a:spcAft>
                          <a:spcPts val="0"/>
                        </a:spcAft>
                        <a:buNone/>
                      </a:pPr>
                      <a:r>
                        <a:rPr lang="en" sz="1200">
                          <a:solidFill>
                            <a:schemeClr val="dk1"/>
                          </a:solidFill>
                          <a:latin typeface="Old Standard TT"/>
                          <a:ea typeface="Old Standard TT"/>
                          <a:cs typeface="Old Standard TT"/>
                          <a:sym typeface="Old Standard TT"/>
                        </a:rPr>
                        <a:t>Results are used to inform teachers, students, and parents of student progress over the course of the year. These results are typically reported to parents in report cards or grades.  Teachers also use the results to make instructional decisions, including where reteaching is required to ensure student achievement.</a:t>
                      </a:r>
                      <a:endParaRPr sz="1200">
                        <a:latin typeface="Old Standard TT"/>
                        <a:ea typeface="Old Standard TT"/>
                        <a:cs typeface="Old Standard TT"/>
                        <a:sym typeface="Old Standard TT"/>
                      </a:endParaRPr>
                    </a:p>
                  </a:txBody>
                  <a:tcPr marL="91425" marR="91425" marT="91425" marB="91425"/>
                </a:tc>
                <a:tc hMerge="1">
                  <a:txBody>
                    <a:bodyPr/>
                    <a:lstStyle/>
                    <a:p>
                      <a:endParaRPr lang="en-US"/>
                    </a:p>
                  </a:txBody>
                  <a:tcPr/>
                </a:tc>
                <a:extLst>
                  <a:ext uri="{0D108BD9-81ED-4DB2-BD59-A6C34878D82A}">
                    <a16:rowId xmlns:a16="http://schemas.microsoft.com/office/drawing/2014/main" val="10001"/>
                  </a:ext>
                </a:extLst>
              </a:tr>
              <a:tr h="1023750">
                <a:tc>
                  <a:txBody>
                    <a:bodyPr/>
                    <a:lstStyle/>
                    <a:p>
                      <a:pPr marL="0" lvl="0" indent="0" algn="l" rtl="0">
                        <a:lnSpc>
                          <a:spcPct val="100000"/>
                        </a:lnSpc>
                        <a:spcBef>
                          <a:spcPts val="0"/>
                        </a:spcBef>
                        <a:spcAft>
                          <a:spcPts val="0"/>
                        </a:spcAft>
                        <a:buNone/>
                      </a:pPr>
                      <a:r>
                        <a:rPr lang="en">
                          <a:latin typeface="Old Standard TT"/>
                          <a:ea typeface="Old Standard TT"/>
                          <a:cs typeface="Old Standard TT"/>
                          <a:sym typeface="Old Standard TT"/>
                        </a:rPr>
                        <a:t>Summative</a:t>
                      </a:r>
                      <a:endParaRPr>
                        <a:latin typeface="Old Standard TT"/>
                        <a:ea typeface="Old Standard TT"/>
                        <a:cs typeface="Old Standard TT"/>
                        <a:sym typeface="Old Standard TT"/>
                      </a:endParaRPr>
                    </a:p>
                  </a:txBody>
                  <a:tcPr marL="91425" marR="91425" marT="91425" marB="91425"/>
                </a:tc>
                <a:tc gridSpan="2">
                  <a:txBody>
                    <a:bodyPr/>
                    <a:lstStyle/>
                    <a:p>
                      <a:pPr marL="0" lvl="0" indent="0" algn="l" rtl="0">
                        <a:lnSpc>
                          <a:spcPct val="115000"/>
                        </a:lnSpc>
                        <a:spcBef>
                          <a:spcPts val="0"/>
                        </a:spcBef>
                        <a:spcAft>
                          <a:spcPts val="0"/>
                        </a:spcAft>
                        <a:buNone/>
                      </a:pPr>
                      <a:r>
                        <a:rPr lang="en" sz="1200">
                          <a:solidFill>
                            <a:schemeClr val="dk1"/>
                          </a:solidFill>
                          <a:latin typeface="Old Standard TT"/>
                          <a:ea typeface="Old Standard TT"/>
                          <a:cs typeface="Old Standard TT"/>
                          <a:sym typeface="Old Standard TT"/>
                        </a:rPr>
                        <a:t>Results are used to evaluate whether students have learned what they are expected to learn,</a:t>
                      </a:r>
                      <a:endParaRPr sz="1200">
                        <a:solidFill>
                          <a:schemeClr val="dk1"/>
                        </a:solidFill>
                        <a:latin typeface="Old Standard TT"/>
                        <a:ea typeface="Old Standard TT"/>
                        <a:cs typeface="Old Standard TT"/>
                        <a:sym typeface="Old Standard TT"/>
                      </a:endParaRPr>
                    </a:p>
                    <a:p>
                      <a:pPr marL="0" lvl="0" indent="0" algn="l" rtl="0">
                        <a:lnSpc>
                          <a:spcPct val="115000"/>
                        </a:lnSpc>
                        <a:spcBef>
                          <a:spcPts val="0"/>
                        </a:spcBef>
                        <a:spcAft>
                          <a:spcPts val="0"/>
                        </a:spcAft>
                        <a:buNone/>
                      </a:pPr>
                      <a:r>
                        <a:rPr lang="en" sz="1200">
                          <a:solidFill>
                            <a:schemeClr val="dk1"/>
                          </a:solidFill>
                          <a:latin typeface="Old Standard TT"/>
                          <a:ea typeface="Old Standard TT"/>
                          <a:cs typeface="Old Standard TT"/>
                          <a:sym typeface="Old Standard TT"/>
                        </a:rPr>
                        <a:t>hold educators accountable for results identify gaps in student learning and academic progress, identify achievement gaps among student groups,  and to determine whether educational policies are working as intended.</a:t>
                      </a:r>
                      <a:endParaRPr sz="1200">
                        <a:solidFill>
                          <a:schemeClr val="dk1"/>
                        </a:solidFill>
                        <a:latin typeface="Old Standard TT"/>
                        <a:ea typeface="Old Standard TT"/>
                        <a:cs typeface="Old Standard TT"/>
                        <a:sym typeface="Old Standard TT"/>
                      </a:endParaRPr>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1023750">
                <a:tc>
                  <a:txBody>
                    <a:bodyPr/>
                    <a:lstStyle/>
                    <a:p>
                      <a:pPr marL="0" lvl="0" indent="0" algn="l" rtl="0">
                        <a:lnSpc>
                          <a:spcPct val="100000"/>
                        </a:lnSpc>
                        <a:spcBef>
                          <a:spcPts val="0"/>
                        </a:spcBef>
                        <a:spcAft>
                          <a:spcPts val="0"/>
                        </a:spcAft>
                        <a:buNone/>
                      </a:pPr>
                      <a:r>
                        <a:rPr lang="en">
                          <a:latin typeface="Old Standard TT"/>
                          <a:ea typeface="Old Standard TT"/>
                          <a:cs typeface="Old Standard TT"/>
                          <a:sym typeface="Old Standard TT"/>
                        </a:rPr>
                        <a:t>Other</a:t>
                      </a:r>
                      <a:endParaRPr>
                        <a:latin typeface="Old Standard TT"/>
                        <a:ea typeface="Old Standard TT"/>
                        <a:cs typeface="Old Standard TT"/>
                        <a:sym typeface="Old Standard TT"/>
                      </a:endParaRPr>
                    </a:p>
                  </a:txBody>
                  <a:tcPr marL="91425" marR="91425" marT="91425" marB="91425"/>
                </a:tc>
                <a:tc gridSpan="2">
                  <a:txBody>
                    <a:bodyPr/>
                    <a:lstStyle/>
                    <a:p>
                      <a:pPr marL="0" lvl="0" indent="0" algn="l" rtl="0">
                        <a:spcBef>
                          <a:spcPts val="0"/>
                        </a:spcBef>
                        <a:spcAft>
                          <a:spcPts val="0"/>
                        </a:spcAft>
                        <a:buClr>
                          <a:schemeClr val="dk1"/>
                        </a:buClr>
                        <a:buSzPts val="1100"/>
                        <a:buFont typeface="Arial"/>
                        <a:buNone/>
                      </a:pPr>
                      <a:r>
                        <a:rPr lang="en" sz="1200">
                          <a:solidFill>
                            <a:schemeClr val="dk1"/>
                          </a:solidFill>
                          <a:latin typeface="Old Standard TT"/>
                          <a:ea typeface="Old Standard TT"/>
                          <a:cs typeface="Old Standard TT"/>
                          <a:sym typeface="Old Standard TT"/>
                        </a:rPr>
                        <a:t>Results are often used to help determine if a student is performing up to or beyond their ability. If a student’s ability widely differs from their demonstrated performance individualized goals are set and specialized instruction is designed to close that gap. Often these goals and plans are outlined in a student’s Individual Educational Plan.</a:t>
                      </a:r>
                      <a:endParaRPr sz="1200">
                        <a:solidFill>
                          <a:schemeClr val="dk1"/>
                        </a:solidFill>
                        <a:latin typeface="Old Standard TT"/>
                        <a:ea typeface="Old Standard TT"/>
                        <a:cs typeface="Old Standard TT"/>
                        <a:sym typeface="Old Standard TT"/>
                      </a:endParaRPr>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District Use of Data</a:t>
            </a:r>
            <a:endParaRPr/>
          </a:p>
        </p:txBody>
      </p:sp>
      <p:sp>
        <p:nvSpPr>
          <p:cNvPr id="84" name="Google Shape;84;p17"/>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400" b="1"/>
              <a:t>School Analysis: </a:t>
            </a:r>
            <a:endParaRPr sz="1400" b="1"/>
          </a:p>
          <a:p>
            <a:pPr marL="0" lvl="0" indent="0" algn="l" rtl="0">
              <a:lnSpc>
                <a:spcPct val="100000"/>
              </a:lnSpc>
              <a:spcBef>
                <a:spcPts val="0"/>
              </a:spcBef>
              <a:spcAft>
                <a:spcPts val="0"/>
              </a:spcAft>
              <a:buNone/>
            </a:pPr>
            <a:r>
              <a:rPr lang="en" sz="1400"/>
              <a:t>Building wide, grade level, and leadership team review of data to determine building goals for school improvement. </a:t>
            </a:r>
            <a:endParaRPr sz="1400" b="1"/>
          </a:p>
          <a:p>
            <a:pPr marL="0" lvl="0" indent="0" algn="l" rtl="0">
              <a:lnSpc>
                <a:spcPct val="100000"/>
              </a:lnSpc>
              <a:spcBef>
                <a:spcPts val="0"/>
              </a:spcBef>
              <a:spcAft>
                <a:spcPts val="0"/>
              </a:spcAft>
              <a:buNone/>
            </a:pPr>
            <a:endParaRPr sz="1400" b="1"/>
          </a:p>
          <a:p>
            <a:pPr marL="0" lvl="0" indent="0" algn="l" rtl="0">
              <a:lnSpc>
                <a:spcPct val="100000"/>
              </a:lnSpc>
              <a:spcBef>
                <a:spcPts val="0"/>
              </a:spcBef>
              <a:spcAft>
                <a:spcPts val="0"/>
              </a:spcAft>
              <a:buNone/>
            </a:pPr>
            <a:r>
              <a:rPr lang="en" sz="1400" b="1"/>
              <a:t>Classroom Analysis:</a:t>
            </a:r>
            <a:endParaRPr sz="1400" b="1"/>
          </a:p>
          <a:p>
            <a:pPr marL="0" lvl="0" indent="0" algn="l" rtl="0">
              <a:lnSpc>
                <a:spcPct val="100000"/>
              </a:lnSpc>
              <a:spcBef>
                <a:spcPts val="0"/>
              </a:spcBef>
              <a:spcAft>
                <a:spcPts val="0"/>
              </a:spcAft>
              <a:buNone/>
            </a:pPr>
            <a:r>
              <a:rPr lang="en" sz="1400"/>
              <a:t>Teachers, coaches, interventionists and principals review of data to determine effectiveness of instruction, effectiveness of curriculum, and whether specific interventions need to be implemented.  Student Growth Goal determinations are also made.</a:t>
            </a:r>
            <a:endParaRPr sz="1400"/>
          </a:p>
          <a:p>
            <a:pPr marL="0" lvl="0" indent="0" algn="l" rtl="0">
              <a:lnSpc>
                <a:spcPct val="100000"/>
              </a:lnSpc>
              <a:spcBef>
                <a:spcPts val="0"/>
              </a:spcBef>
              <a:spcAft>
                <a:spcPts val="0"/>
              </a:spcAft>
              <a:buNone/>
            </a:pPr>
            <a:endParaRPr sz="1400" b="1"/>
          </a:p>
          <a:p>
            <a:pPr marL="0" lvl="0" indent="0" algn="l" rtl="0">
              <a:lnSpc>
                <a:spcPct val="100000"/>
              </a:lnSpc>
              <a:spcBef>
                <a:spcPts val="0"/>
              </a:spcBef>
              <a:spcAft>
                <a:spcPts val="0"/>
              </a:spcAft>
              <a:buClr>
                <a:schemeClr val="dk1"/>
              </a:buClr>
              <a:buSzPts val="1100"/>
              <a:buFont typeface="Arial"/>
              <a:buNone/>
            </a:pPr>
            <a:r>
              <a:rPr lang="en" sz="1400" b="1"/>
              <a:t>Specific Student Achievement Analysis:</a:t>
            </a:r>
            <a:endParaRPr sz="1400"/>
          </a:p>
          <a:p>
            <a:pPr marL="0" lvl="0" indent="0" algn="l" rtl="0">
              <a:lnSpc>
                <a:spcPct val="100000"/>
              </a:lnSpc>
              <a:spcBef>
                <a:spcPts val="0"/>
              </a:spcBef>
              <a:spcAft>
                <a:spcPts val="0"/>
              </a:spcAft>
              <a:buNone/>
            </a:pPr>
            <a:r>
              <a:rPr lang="en" sz="1400"/>
              <a:t>The intent of testing is to determine a student’s skills and knowledge to ensure achievement of grade level standards. It is important to remember that a score on each test is only a snapshot of a student’s performance. Overall academic performance should always be taken into account, not a single test score.</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Adjustments</a:t>
            </a:r>
            <a:endParaRPr/>
          </a:p>
        </p:txBody>
      </p:sp>
      <p:sp>
        <p:nvSpPr>
          <p:cNvPr id="90" name="Google Shape;90;p1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marR="0" lvl="0" indent="0" algn="l" rtl="0">
              <a:spcBef>
                <a:spcPts val="0"/>
              </a:spcBef>
              <a:spcAft>
                <a:spcPts val="0"/>
              </a:spcAft>
              <a:buClr>
                <a:schemeClr val="dk1"/>
              </a:buClr>
              <a:buSzPts val="1100"/>
              <a:buFont typeface="Arial"/>
              <a:buNone/>
            </a:pPr>
            <a:r>
              <a:rPr lang="en"/>
              <a:t>Our policy also states specifically, the district will adjust its curriculum if student performance indicates the district's students need assistance in identified areas.</a:t>
            </a:r>
            <a:endParaRPr/>
          </a:p>
          <a:p>
            <a:pPr marL="0" marR="0" lvl="0" indent="0" algn="l" rtl="0">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spcBef>
                <a:spcPts val="0"/>
              </a:spcBef>
              <a:spcAft>
                <a:spcPts val="0"/>
              </a:spcAft>
              <a:buNone/>
            </a:pPr>
            <a:r>
              <a:rPr lang="en"/>
              <a:t>As a result of assessment analysis the following changes have taken place for the 2019-20 school year.</a:t>
            </a:r>
            <a:endParaRPr/>
          </a:p>
          <a:p>
            <a:pPr marL="457200" lvl="0" indent="-342900" algn="l" rtl="0">
              <a:spcBef>
                <a:spcPts val="1600"/>
              </a:spcBef>
              <a:spcAft>
                <a:spcPts val="0"/>
              </a:spcAft>
              <a:buSzPts val="1800"/>
              <a:buChar char="●"/>
            </a:pPr>
            <a:r>
              <a:rPr lang="en"/>
              <a:t>LETRs training - Developing teacher expertise in literacy development.</a:t>
            </a:r>
            <a:endParaRPr/>
          </a:p>
          <a:p>
            <a:pPr marL="457200" lvl="0" indent="-342900" algn="l" rtl="0">
              <a:spcBef>
                <a:spcPts val="0"/>
              </a:spcBef>
              <a:spcAft>
                <a:spcPts val="0"/>
              </a:spcAft>
              <a:buSzPts val="1800"/>
              <a:buChar char="●"/>
            </a:pPr>
            <a:r>
              <a:rPr lang="en"/>
              <a:t>New Math Curriculum - Implementation of Ready Math in K-4</a:t>
            </a:r>
            <a:endParaRPr/>
          </a:p>
          <a:p>
            <a:pPr marL="457200" lvl="0" indent="-342900" algn="l" rtl="0">
              <a:spcBef>
                <a:spcPts val="0"/>
              </a:spcBef>
              <a:spcAft>
                <a:spcPts val="0"/>
              </a:spcAft>
              <a:buSzPts val="1800"/>
              <a:buChar char="●"/>
            </a:pPr>
            <a:r>
              <a:rPr lang="en"/>
              <a:t>New Assessment Tool - Acadience </a:t>
            </a:r>
            <a:endParaRPr/>
          </a:p>
        </p:txBody>
      </p:sp>
    </p:spTree>
  </p:cSld>
  <p:clrMapOvr>
    <a:masterClrMapping/>
  </p:clrMapOvr>
</p:sld>
</file>

<file path=ppt/theme/theme1.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688</Words>
  <Application>Microsoft Office PowerPoint</Application>
  <PresentationFormat>On-screen Show (16:9)</PresentationFormat>
  <Paragraphs>65</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Old Standard TT</vt:lpstr>
      <vt:lpstr>Paperback</vt:lpstr>
      <vt:lpstr>Woodland’s Comprehensive Assessment System</vt:lpstr>
      <vt:lpstr>Policy 2090</vt:lpstr>
      <vt:lpstr>Types of Assessment</vt:lpstr>
      <vt:lpstr> Types of Data Use</vt:lpstr>
      <vt:lpstr>District Use of Data</vt:lpstr>
      <vt:lpstr>Adjustments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Woodland’s Comprehensive Assessment System</dc:title>
  <dc:creator>Galloway, Nicole</dc:creator>
  <cp:lastModifiedBy>Galloway, Nicole</cp:lastModifiedBy>
  <cp:revision>1</cp:revision>
  <dcterms:modified xsi:type="dcterms:W3CDTF">2019-09-19T19:15:37Z</dcterms:modified>
</cp:coreProperties>
</file>